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9"/>
  </p:notesMasterIdLst>
  <p:sldIdLst>
    <p:sldId id="256" r:id="rId2"/>
    <p:sldId id="275" r:id="rId3"/>
    <p:sldId id="257" r:id="rId4"/>
    <p:sldId id="258" r:id="rId5"/>
    <p:sldId id="270" r:id="rId6"/>
    <p:sldId id="272" r:id="rId7"/>
    <p:sldId id="271" r:id="rId8"/>
    <p:sldId id="259" r:id="rId9"/>
    <p:sldId id="261" r:id="rId10"/>
    <p:sldId id="262" r:id="rId11"/>
    <p:sldId id="263" r:id="rId12"/>
    <p:sldId id="276" r:id="rId13"/>
    <p:sldId id="264" r:id="rId14"/>
    <p:sldId id="273" r:id="rId15"/>
    <p:sldId id="274" r:id="rId16"/>
    <p:sldId id="265" r:id="rId17"/>
    <p:sldId id="266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295D9-A715-45EB-A682-F78A7B412867}" type="datetimeFigureOut">
              <a:rPr lang="en-US" smtClean="0"/>
              <a:pPr/>
              <a:t>8/31/2009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6EE3F-988E-4621-B70F-0EF656722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6EE3F-988E-4621-B70F-0EF65672295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9219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20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21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22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23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24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25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26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27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28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29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30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31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32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33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/>
              <a:endParaRPr lang="en-US"/>
            </a:p>
          </p:txBody>
        </p:sp>
        <p:sp>
          <p:nvSpPr>
            <p:cNvPr id="9234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/>
              <a:endParaRPr lang="en-US"/>
            </a:p>
          </p:txBody>
        </p:sp>
        <p:sp>
          <p:nvSpPr>
            <p:cNvPr id="9235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36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37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38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39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40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41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42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43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44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45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/>
            </a:p>
          </p:txBody>
        </p:sp>
        <p:sp>
          <p:nvSpPr>
            <p:cNvPr id="9246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47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48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49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50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/>
            </a:p>
          </p:txBody>
        </p:sp>
        <p:sp>
          <p:nvSpPr>
            <p:cNvPr id="9251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52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53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54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55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56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57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58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59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60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61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62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63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64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65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66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67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68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69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70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71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72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73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74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75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76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77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78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79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80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81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82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83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84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85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86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87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88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89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90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91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92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93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94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95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96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97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98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99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00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01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02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03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04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05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06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07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08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09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10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11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12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13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14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15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16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17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18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19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0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1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2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3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4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5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6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7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8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9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30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31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32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33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34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35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36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37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38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39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40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41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42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43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44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45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46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47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48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49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50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51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52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53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54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55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56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57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58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59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60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61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62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63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64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65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66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67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68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69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70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71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72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73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74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75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76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77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78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79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80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81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82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83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84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85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86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87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88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89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90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91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92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93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94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95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96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97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98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99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00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01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02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03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04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05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06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07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08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09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10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11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12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13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14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15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16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17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18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19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0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1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2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3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4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5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6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7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8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29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30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31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32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433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434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435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436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437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438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E4DE61E-C35C-42F6-B443-9B2B202081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750E9E-62ED-4334-8EC5-13BA4330B27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2E9D85-09D6-46F2-8406-106727FA4C0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39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208C681-5661-4017-AF59-2769B2A3AF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83D878B-E06F-4ECA-8BB7-856779250B3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B5C23D9-3E4F-4E34-9CEB-8FE8400B07C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E7361B-FF22-4469-A826-F7AE4D18E3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70BCC9-DE8F-48BD-BBAC-7B34D880240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962F54-C742-4D59-B8BC-C55FD405D03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F692A4E-0D39-413B-9424-667EAE491A6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9A08E4-561D-41FF-8B04-ABEE5179173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C8299A-3400-422B-83AD-67FC5A4E058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F7CA16-36B4-4890-9D27-DEC6F134E9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67C8E7-E67F-4C20-9957-4F10D4791DA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819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19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19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19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19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0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0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0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0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0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0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0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0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0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0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1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1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1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1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1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1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1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1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1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1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2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2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2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2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2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2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2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/>
              <a:endParaRPr lang="en-US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22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2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2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3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4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4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4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4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4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4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4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4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4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4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5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5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5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5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5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5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5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5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5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5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6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6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6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6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6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6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6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6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6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6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7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7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7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7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7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7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7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7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7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7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8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8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8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8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8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8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8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8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8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8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9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9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9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9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9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9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9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9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9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9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0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0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0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0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0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0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0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0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0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0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1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1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1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1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1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1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1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1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1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1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2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2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2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2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2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2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2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2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2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2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3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3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3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3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3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3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3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3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3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3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4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4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4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4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4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4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4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4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4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4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5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5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5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5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5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5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5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5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5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5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6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6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6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6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6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6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6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6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6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6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7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7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7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7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7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7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7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7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7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7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8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8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8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8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8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8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8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8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8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8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39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40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40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40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40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40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40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40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40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40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40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410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3519E5A-62C7-4F88-BF58-F03F9F02AEE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411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8412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8413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414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Chapter 13 – Civil War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Chapter 13, Section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IMPORTANCE OF RR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276600" y="1600200"/>
            <a:ext cx="5410200" cy="5257800"/>
          </a:xfrm>
        </p:spPr>
        <p:txBody>
          <a:bodyPr/>
          <a:lstStyle/>
          <a:p>
            <a:r>
              <a:rPr lang="en-US" sz="2800" dirty="0"/>
              <a:t>Railroads became extremely important in the area of supply lines and during the war the focus shifted from fighting men to destroying lines of RR and the </a:t>
            </a:r>
            <a:r>
              <a:rPr lang="en-US" sz="2800" dirty="0" smtClean="0"/>
              <a:t>__________(</a:t>
            </a:r>
            <a:r>
              <a:rPr lang="en-US" sz="2800" dirty="0"/>
              <a:t>of goods and men) and communications they allowed.</a:t>
            </a:r>
          </a:p>
          <a:p>
            <a:r>
              <a:rPr lang="en-US" sz="2800" dirty="0"/>
              <a:t>Making it a War of </a:t>
            </a:r>
            <a:r>
              <a:rPr lang="en-US" sz="2800" dirty="0" smtClean="0"/>
              <a:t>________</a:t>
            </a:r>
            <a:endParaRPr lang="en-US" sz="2800" dirty="0"/>
          </a:p>
          <a:p>
            <a:r>
              <a:rPr lang="en-US" sz="2800" dirty="0"/>
              <a:t>The North’s blockades called </a:t>
            </a:r>
            <a:r>
              <a:rPr lang="en-US" sz="2800" dirty="0" smtClean="0"/>
              <a:t>“_______”after </a:t>
            </a:r>
            <a:r>
              <a:rPr lang="en-US" sz="2800" dirty="0"/>
              <a:t>a Anaconda </a:t>
            </a:r>
          </a:p>
        </p:txBody>
      </p:sp>
      <p:pic>
        <p:nvPicPr>
          <p:cNvPr id="15369" name="Picture 9" descr="trainintr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752600"/>
            <a:ext cx="28956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People’s War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4495800" cy="4533900"/>
          </a:xfrm>
        </p:spPr>
        <p:txBody>
          <a:bodyPr/>
          <a:lstStyle/>
          <a:p>
            <a:r>
              <a:rPr lang="en-US" sz="2800" dirty="0"/>
              <a:t>First time in history a war was covered in depth by the </a:t>
            </a:r>
            <a:r>
              <a:rPr lang="en-US" sz="2800" dirty="0" smtClean="0"/>
              <a:t>______.</a:t>
            </a:r>
            <a:endParaRPr lang="en-US" sz="2800" dirty="0"/>
          </a:p>
          <a:p>
            <a:r>
              <a:rPr lang="en-US" sz="2800" dirty="0"/>
              <a:t>I.E. – </a:t>
            </a:r>
            <a:r>
              <a:rPr lang="en-US" sz="2800" dirty="0" smtClean="0"/>
              <a:t>______________ alone </a:t>
            </a:r>
            <a:r>
              <a:rPr lang="en-US" sz="2800" dirty="0"/>
              <a:t>had 40 men in field and ½ mil. $ spent</a:t>
            </a:r>
          </a:p>
          <a:p>
            <a:r>
              <a:rPr lang="en-US" sz="2800" dirty="0" smtClean="0"/>
              <a:t>____________and </a:t>
            </a:r>
            <a:r>
              <a:rPr lang="en-US" sz="2800" dirty="0"/>
              <a:t>his large crew took photos his </a:t>
            </a:r>
            <a:r>
              <a:rPr lang="en-US" sz="2800" dirty="0" smtClean="0"/>
              <a:t>“___________ ______” </a:t>
            </a:r>
            <a:r>
              <a:rPr lang="en-US" sz="2800" dirty="0"/>
              <a:t>was a wonder.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z="2800"/>
          </a:p>
        </p:txBody>
      </p:sp>
      <p:pic>
        <p:nvPicPr>
          <p:cNvPr id="16396" name="Picture 12" descr="225px-Mathew_Brady_1875_cropp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524000"/>
            <a:ext cx="325755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z="400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989" name="Picture 5" descr="Dead%20Confed%20Petersburg%2018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04800"/>
            <a:ext cx="8302625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Opportunities  for the Fairer Sex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z="2800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0" y="1600200"/>
            <a:ext cx="4876800" cy="4533900"/>
          </a:xfrm>
        </p:spPr>
        <p:txBody>
          <a:bodyPr/>
          <a:lstStyle/>
          <a:p>
            <a:r>
              <a:rPr lang="en-US" sz="2800" dirty="0"/>
              <a:t>With many historical wars – while the men run out to fight, opportunities for women become available and advancement is made.</a:t>
            </a:r>
          </a:p>
          <a:p>
            <a:r>
              <a:rPr lang="en-US" sz="2800" dirty="0" smtClean="0"/>
              <a:t>_____________– </a:t>
            </a:r>
            <a:r>
              <a:rPr lang="en-US" sz="2800" dirty="0"/>
              <a:t>(1861) 1</a:t>
            </a:r>
            <a:r>
              <a:rPr lang="en-US" sz="2800" baseline="30000" dirty="0"/>
              <a:t>st</a:t>
            </a:r>
            <a:r>
              <a:rPr lang="en-US" sz="2800" dirty="0"/>
              <a:t> Superintendent of Women Nurses.</a:t>
            </a:r>
          </a:p>
          <a:p>
            <a:r>
              <a:rPr lang="en-US" sz="2800" dirty="0" smtClean="0"/>
              <a:t>______________worked </a:t>
            </a:r>
            <a:r>
              <a:rPr lang="en-US" sz="2800" dirty="0"/>
              <a:t>as a nurse for Miss Dix</a:t>
            </a:r>
          </a:p>
        </p:txBody>
      </p:sp>
      <p:pic>
        <p:nvPicPr>
          <p:cNvPr id="17418" name="Picture 10" descr="070398cc01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752600"/>
            <a:ext cx="3052763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Clara Barton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00200"/>
            <a:ext cx="4191000" cy="45339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dirty="0" smtClean="0"/>
              <a:t>___________________, </a:t>
            </a:r>
            <a:r>
              <a:rPr lang="en-US" sz="2400" dirty="0"/>
              <a:t>after war spent 4 years searching for missing Union soldiers, identified 1000s of graves at </a:t>
            </a:r>
            <a:r>
              <a:rPr lang="en-US" sz="2400" dirty="0" smtClean="0"/>
              <a:t>______________ (</a:t>
            </a:r>
            <a:r>
              <a:rPr lang="en-US" sz="2400" dirty="0"/>
              <a:t>Confederate Prisoner of War Camp in Georgia)</a:t>
            </a:r>
          </a:p>
          <a:p>
            <a:r>
              <a:rPr lang="en-US" sz="2400" dirty="0"/>
              <a:t>Eventually would be a founder of the </a:t>
            </a:r>
            <a:r>
              <a:rPr lang="en-US" sz="2400" dirty="0" smtClean="0"/>
              <a:t>________ ____________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3584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z="2400"/>
          </a:p>
        </p:txBody>
      </p:sp>
      <p:pic>
        <p:nvPicPr>
          <p:cNvPr id="35846" name="Picture 6" descr="c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524000"/>
            <a:ext cx="3789363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Border States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95400"/>
            <a:ext cx="3733800" cy="5257800"/>
          </a:xfrm>
        </p:spPr>
        <p:txBody>
          <a:bodyPr/>
          <a:lstStyle/>
          <a:p>
            <a:r>
              <a:rPr lang="en-US" sz="2400" dirty="0"/>
              <a:t>Who were they (page 340).</a:t>
            </a:r>
          </a:p>
          <a:p>
            <a:r>
              <a:rPr lang="en-US" sz="2400" dirty="0"/>
              <a:t> There were ‘border states’ that stayed in the Union </a:t>
            </a:r>
            <a:r>
              <a:rPr lang="en-US" sz="2400" dirty="0" smtClean="0"/>
              <a:t>(________ _______) </a:t>
            </a:r>
            <a:r>
              <a:rPr lang="en-US" sz="2400" dirty="0"/>
              <a:t>even though many in the states had many conflicting alliances, some had slaver, some fought for the confederacy, nearly all had conflict.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z="2400"/>
          </a:p>
        </p:txBody>
      </p:sp>
      <p:pic>
        <p:nvPicPr>
          <p:cNvPr id="36870" name="Picture 6" descr="slavestatessmall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1295400"/>
            <a:ext cx="54102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Lincoln holds Maryland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DC was surrounded on 3 sides by </a:t>
            </a:r>
            <a:r>
              <a:rPr lang="en-US" sz="2800" dirty="0" smtClean="0"/>
              <a:t>_____.</a:t>
            </a:r>
            <a:endParaRPr lang="en-US" sz="2800" dirty="0"/>
          </a:p>
          <a:p>
            <a:r>
              <a:rPr lang="en-US" sz="2800" dirty="0"/>
              <a:t>Lincoln knew he would have to suspend some parts of the </a:t>
            </a:r>
            <a:r>
              <a:rPr lang="en-US" sz="2800" dirty="0" smtClean="0"/>
              <a:t>__________ </a:t>
            </a:r>
            <a:r>
              <a:rPr lang="en-US" sz="2800" dirty="0"/>
              <a:t>to save the whole thing</a:t>
            </a:r>
          </a:p>
          <a:p>
            <a:r>
              <a:rPr lang="en-US" sz="2800" dirty="0"/>
              <a:t>In MD – he imposed </a:t>
            </a:r>
            <a:r>
              <a:rPr lang="en-US" sz="2800" dirty="0" smtClean="0"/>
              <a:t>___________, </a:t>
            </a:r>
            <a:r>
              <a:rPr lang="en-US" sz="2800" dirty="0" err="1"/>
              <a:t>supressed</a:t>
            </a:r>
            <a:r>
              <a:rPr lang="en-US" sz="2800" dirty="0"/>
              <a:t> Newspapers, arrested civilians, and </a:t>
            </a:r>
            <a:r>
              <a:rPr lang="en-US" sz="2800" dirty="0" err="1"/>
              <a:t>evne</a:t>
            </a:r>
            <a:r>
              <a:rPr lang="en-US" sz="2800" dirty="0"/>
              <a:t> refused to let them appear before a civilian judge (suspending </a:t>
            </a:r>
            <a:r>
              <a:rPr lang="en-US" sz="2800" dirty="0" smtClean="0"/>
              <a:t>______________________– </a:t>
            </a:r>
            <a:r>
              <a:rPr lang="en-US" sz="2800" dirty="0"/>
              <a:t>which allows a judge to free an individual who is unfairly incarcerated.  </a:t>
            </a:r>
          </a:p>
          <a:p>
            <a:endParaRPr lang="en-US" sz="2800" dirty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en-US" sz="4000"/>
              <a:t>Suspending Writ of Habeaus Corpus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______________issued </a:t>
            </a:r>
            <a:r>
              <a:rPr lang="en-US" dirty="0"/>
              <a:t>a writ of HC for a secessionist named </a:t>
            </a:r>
            <a:r>
              <a:rPr lang="en-US" dirty="0" err="1"/>
              <a:t>Merryman</a:t>
            </a:r>
            <a:r>
              <a:rPr lang="en-US" dirty="0"/>
              <a:t>, and said Lincoln couldn’t suspend it only Congress.  Lincoln basically said </a:t>
            </a:r>
            <a:r>
              <a:rPr lang="en-US" dirty="0" smtClean="0"/>
              <a:t>too </a:t>
            </a:r>
            <a:r>
              <a:rPr lang="en-US" dirty="0"/>
              <a:t>bad and </a:t>
            </a:r>
            <a:r>
              <a:rPr lang="en-US"/>
              <a:t>he </a:t>
            </a:r>
            <a:r>
              <a:rPr lang="en-US" smtClean="0"/>
              <a:t>_________</a:t>
            </a:r>
            <a:r>
              <a:rPr lang="en-US" smtClean="0"/>
              <a:t> </a:t>
            </a:r>
            <a:r>
              <a:rPr lang="en-US" dirty="0"/>
              <a:t>it – trying to keep insurrections down.</a:t>
            </a:r>
          </a:p>
          <a:p>
            <a:r>
              <a:rPr lang="en-US" dirty="0"/>
              <a:t>MD </a:t>
            </a:r>
            <a:r>
              <a:rPr lang="en-US" dirty="0" smtClean="0"/>
              <a:t>__________ </a:t>
            </a:r>
            <a:r>
              <a:rPr lang="en-US" dirty="0"/>
              <a:t>a Union state through these type of actions though deeply divided.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772400" cy="1736725"/>
          </a:xfrm>
        </p:spPr>
        <p:txBody>
          <a:bodyPr/>
          <a:lstStyle/>
          <a:p>
            <a:r>
              <a:rPr lang="en-US"/>
              <a:t>Here comes the war…</a:t>
            </a:r>
          </a:p>
        </p:txBody>
      </p:sp>
      <p:pic>
        <p:nvPicPr>
          <p:cNvPr id="37893" name="Picture 5" descr="tit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057400"/>
            <a:ext cx="6934200" cy="462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Welcome to War….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371600"/>
            <a:ext cx="876300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dirty="0"/>
              <a:t>The American Civil War left over </a:t>
            </a:r>
            <a:r>
              <a:rPr lang="en-US" sz="3600" dirty="0" smtClean="0"/>
              <a:t>___________ dead (_________war </a:t>
            </a:r>
            <a:r>
              <a:rPr lang="en-US" sz="3600" dirty="0"/>
              <a:t>in US History).</a:t>
            </a:r>
          </a:p>
          <a:p>
            <a:pPr>
              <a:lnSpc>
                <a:spcPct val="90000"/>
              </a:lnSpc>
            </a:pPr>
            <a:r>
              <a:rPr lang="en-US" sz="3600" dirty="0"/>
              <a:t>Close to ½ of all men who fought became </a:t>
            </a:r>
            <a:r>
              <a:rPr lang="en-US" sz="3600" dirty="0" smtClean="0"/>
              <a:t>_________ </a:t>
            </a:r>
            <a:r>
              <a:rPr lang="en-US" sz="3600" dirty="0"/>
              <a:t>(killed or wounded).</a:t>
            </a:r>
          </a:p>
          <a:p>
            <a:pPr>
              <a:lnSpc>
                <a:spcPct val="90000"/>
              </a:lnSpc>
            </a:pPr>
            <a:r>
              <a:rPr lang="en-US" sz="3600" dirty="0"/>
              <a:t>Southerners saw it as a war of independence over a new </a:t>
            </a:r>
            <a:r>
              <a:rPr lang="en-US" sz="3600" dirty="0" smtClean="0"/>
              <a:t>__________ ___________.  </a:t>
            </a:r>
            <a:r>
              <a:rPr lang="en-US" sz="3600" dirty="0"/>
              <a:t>Northerners saw it as a war to restore </a:t>
            </a:r>
            <a:r>
              <a:rPr lang="en-US" sz="3600"/>
              <a:t>a </a:t>
            </a:r>
            <a:r>
              <a:rPr lang="en-US" sz="3600" smtClean="0"/>
              <a:t>__________ union </a:t>
            </a:r>
            <a:r>
              <a:rPr lang="en-US" sz="3600" dirty="0"/>
              <a:t>and apply morality to a dysfunctional South.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new kind of war…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648200" cy="4533900"/>
          </a:xfrm>
        </p:spPr>
        <p:txBody>
          <a:bodyPr/>
          <a:lstStyle/>
          <a:p>
            <a:r>
              <a:rPr lang="en-US" sz="2800" dirty="0"/>
              <a:t>After Fort Sumter fell, Lincoln sent </a:t>
            </a:r>
            <a:r>
              <a:rPr lang="en-US" sz="2800" dirty="0" smtClean="0"/>
              <a:t>__________to </a:t>
            </a:r>
            <a:r>
              <a:rPr lang="en-US" sz="2800" dirty="0"/>
              <a:t>put down a </a:t>
            </a:r>
            <a:r>
              <a:rPr lang="en-US" sz="2800" dirty="0" smtClean="0"/>
              <a:t>“</a:t>
            </a:r>
            <a:r>
              <a:rPr lang="en-US" sz="2800" dirty="0" smtClean="0"/>
              <a:t>___________</a:t>
            </a:r>
            <a:r>
              <a:rPr lang="en-US" sz="2800" dirty="0" smtClean="0"/>
              <a:t>”.</a:t>
            </a:r>
            <a:endParaRPr lang="en-US" sz="2800" dirty="0"/>
          </a:p>
          <a:p>
            <a:r>
              <a:rPr lang="en-US" sz="2800" dirty="0" smtClean="0"/>
              <a:t>___________were </a:t>
            </a:r>
            <a:r>
              <a:rPr lang="en-US" sz="2800" dirty="0"/>
              <a:t>still in doubt but the rest were not – the South succeeded and the North prepared for war.</a:t>
            </a:r>
          </a:p>
          <a:p>
            <a:endParaRPr lang="en-US" sz="2800" dirty="0"/>
          </a:p>
        </p:txBody>
      </p:sp>
      <p:pic>
        <p:nvPicPr>
          <p:cNvPr id="11271" name="Picture 7" descr="ft-sumter-1_Pictur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1125" y="1752600"/>
            <a:ext cx="3952875" cy="3076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Comparing the Sides…</a:t>
            </a:r>
            <a:br>
              <a:rPr lang="en-US" sz="4000"/>
            </a:br>
            <a:r>
              <a:rPr lang="en-US" sz="4000"/>
              <a:t>NORTH                    SOUTH</a:t>
            </a:r>
          </a:p>
        </p:txBody>
      </p:sp>
      <p:graphicFrame>
        <p:nvGraphicFramePr>
          <p:cNvPr id="31774" name="Group 3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72787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____________people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_________ people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(includes 3.6 mil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_______.)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22,000 miles of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_________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9.000 miles of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_________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3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More factories, factory workers, money, more bank credit, more ships, more locomotives, more steel, more iron, more farm machinery, more firearms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Glutted with staple crops – tobacco, cotton, and rice.  Had to export it.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3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 1862, used freed blacks to fight (185,000 did)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Did not employ blacks in military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Southern Delusion…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8600" y="1676400"/>
            <a:ext cx="4648200" cy="4953000"/>
          </a:xfrm>
        </p:spPr>
        <p:txBody>
          <a:bodyPr/>
          <a:lstStyle/>
          <a:p>
            <a:r>
              <a:rPr lang="en-US" sz="2400" dirty="0"/>
              <a:t>South lived deluded lives.  They believed that </a:t>
            </a:r>
            <a:r>
              <a:rPr lang="en-US" sz="2400" dirty="0" smtClean="0"/>
              <a:t>“________ ________”.  </a:t>
            </a:r>
            <a:r>
              <a:rPr lang="en-US" sz="2400" dirty="0"/>
              <a:t>And they thought the British and French would break through the Northern </a:t>
            </a:r>
            <a:r>
              <a:rPr lang="en-US" sz="2400" dirty="0" smtClean="0"/>
              <a:t>_________ </a:t>
            </a:r>
            <a:r>
              <a:rPr lang="en-US" sz="2400" dirty="0"/>
              <a:t>to get their </a:t>
            </a:r>
            <a:r>
              <a:rPr lang="en-US" sz="2400" dirty="0" smtClean="0"/>
              <a:t>_____  </a:t>
            </a:r>
            <a:r>
              <a:rPr lang="en-US" sz="2400" dirty="0"/>
              <a:t>But it didn’t happen.</a:t>
            </a:r>
          </a:p>
          <a:p>
            <a:r>
              <a:rPr lang="en-US" sz="2400" dirty="0"/>
              <a:t>They also thought that Southern men could easily whip the less </a:t>
            </a:r>
            <a:r>
              <a:rPr lang="en-US" sz="2400" dirty="0" smtClean="0"/>
              <a:t>________ </a:t>
            </a:r>
            <a:r>
              <a:rPr lang="en-US" sz="2400" dirty="0"/>
              <a:t>North.  Again with the modernization of war fair it didn’t happen.</a:t>
            </a:r>
          </a:p>
          <a:p>
            <a:endParaRPr lang="en-US" dirty="0"/>
          </a:p>
        </p:txBody>
      </p:sp>
      <p:pic>
        <p:nvPicPr>
          <p:cNvPr id="34821" name="Picture 5" descr="forrest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447800"/>
            <a:ext cx="3317875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Comparing the Sides…</a:t>
            </a:r>
            <a:br>
              <a:rPr lang="en-US" sz="4000"/>
            </a:br>
            <a:r>
              <a:rPr lang="en-US" sz="4000"/>
              <a:t>NORTH                    SOUTH</a:t>
            </a:r>
          </a:p>
        </p:txBody>
      </p:sp>
      <p:graphicFrame>
        <p:nvGraphicFramePr>
          <p:cNvPr id="33836" name="Group 44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49332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Capitol –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____________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Capitol –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______________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President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______________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President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_____________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8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Primary General –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__________________________________________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Primary General –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___________________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___________________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they gonna win…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495800" cy="45339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North expected a </a:t>
            </a:r>
            <a:r>
              <a:rPr lang="en-US" sz="2800" dirty="0" smtClean="0"/>
              <a:t>_________(</a:t>
            </a:r>
            <a:r>
              <a:rPr lang="en-US" sz="2800" dirty="0"/>
              <a:t>6 months max) but that didn’t happen either.  Ended up lasting 4 years!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North would have to actually </a:t>
            </a:r>
            <a:r>
              <a:rPr lang="en-US" sz="2800" dirty="0" smtClean="0"/>
              <a:t>__________ ______the </a:t>
            </a:r>
            <a:r>
              <a:rPr lang="en-US" sz="2800" dirty="0"/>
              <a:t>South, all the South had to do was walk-away and break free to win</a:t>
            </a:r>
          </a:p>
        </p:txBody>
      </p:sp>
      <p:pic>
        <p:nvPicPr>
          <p:cNvPr id="12293" name="Picture 5" descr="Intelligency%20Collection%20in%20the%20Nort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676400"/>
            <a:ext cx="3962400" cy="4619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Rifle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1447800"/>
            <a:ext cx="6172200" cy="45339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The smoothbore flintlock muskets were replaced by the </a:t>
            </a:r>
            <a:r>
              <a:rPr lang="en-US" sz="2800" dirty="0" smtClean="0"/>
              <a:t>“_____” </a:t>
            </a:r>
            <a:r>
              <a:rPr lang="en-US" sz="2800" dirty="0"/>
              <a:t>(so called because of the barrel was “rifled” – cut with spiral grooves, to spin the bullet and made it more accurate up to 500 ft. instead of 150 ft.).  Also the </a:t>
            </a:r>
            <a:r>
              <a:rPr lang="en-US" sz="2800" dirty="0" smtClean="0"/>
              <a:t>“______” </a:t>
            </a:r>
            <a:r>
              <a:rPr lang="en-US" sz="2800" dirty="0"/>
              <a:t>– which used a new chemical (</a:t>
            </a:r>
            <a:r>
              <a:rPr lang="en-US" sz="2800" dirty="0" err="1"/>
              <a:t>fluminate</a:t>
            </a:r>
            <a:r>
              <a:rPr lang="en-US" sz="2800" dirty="0"/>
              <a:t> of mercury) enclosed in a cap to make the explosion.  Also instead of muzzle loaded they were </a:t>
            </a:r>
            <a:r>
              <a:rPr lang="en-US" sz="2800" dirty="0" smtClean="0"/>
              <a:t>“_______ ________” </a:t>
            </a:r>
            <a:r>
              <a:rPr lang="en-US" sz="2800" dirty="0"/>
              <a:t>(loaded from back – breech)</a:t>
            </a:r>
          </a:p>
        </p:txBody>
      </p:sp>
      <p:pic>
        <p:nvPicPr>
          <p:cNvPr id="14341" name="Picture 5" descr="toygun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04800"/>
            <a:ext cx="2243138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 Dots">
  <a:themeElements>
    <a:clrScheme name="Digital Dots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Digital Do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gital Dot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248</TotalTime>
  <Words>798</Words>
  <Application>Microsoft Office PowerPoint</Application>
  <PresentationFormat>On-screen Show (4:3)</PresentationFormat>
  <Paragraphs>80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Digital Dots</vt:lpstr>
      <vt:lpstr>Chapter 13 – Civil War</vt:lpstr>
      <vt:lpstr>Here comes the war…</vt:lpstr>
      <vt:lpstr>Welcome to War….</vt:lpstr>
      <vt:lpstr>A new kind of war…</vt:lpstr>
      <vt:lpstr>Comparing the Sides… NORTH                    SOUTH</vt:lpstr>
      <vt:lpstr>Southern Delusion…</vt:lpstr>
      <vt:lpstr>Comparing the Sides… NORTH                    SOUTH</vt:lpstr>
      <vt:lpstr>How they gonna win…</vt:lpstr>
      <vt:lpstr>The Rifle</vt:lpstr>
      <vt:lpstr>IMPORTANCE OF RR</vt:lpstr>
      <vt:lpstr>People’s War</vt:lpstr>
      <vt:lpstr>Slide 12</vt:lpstr>
      <vt:lpstr>Opportunities  for the Fairer Sex</vt:lpstr>
      <vt:lpstr>Clara Barton</vt:lpstr>
      <vt:lpstr>Border States</vt:lpstr>
      <vt:lpstr>Lincoln holds Maryland</vt:lpstr>
      <vt:lpstr>Suspending Writ of Habeaus Corpus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 of Production</dc:title>
  <dc:creator>Jake Hollin</dc:creator>
  <cp:lastModifiedBy>jhollin</cp:lastModifiedBy>
  <cp:revision>9</cp:revision>
  <dcterms:created xsi:type="dcterms:W3CDTF">2006-10-23T02:29:48Z</dcterms:created>
  <dcterms:modified xsi:type="dcterms:W3CDTF">2009-09-01T01:57:42Z</dcterms:modified>
</cp:coreProperties>
</file>